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4" r:id="rId2"/>
    <p:sldId id="293" r:id="rId3"/>
    <p:sldId id="287" r:id="rId4"/>
    <p:sldId id="295" r:id="rId5"/>
    <p:sldId id="296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85" autoAdjust="0"/>
    <p:restoredTop sz="94106" autoAdjust="0"/>
  </p:normalViewPr>
  <p:slideViewPr>
    <p:cSldViewPr>
      <p:cViewPr>
        <p:scale>
          <a:sx n="136" d="100"/>
          <a:sy n="136" d="100"/>
        </p:scale>
        <p:origin x="145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ED973B-00B3-4703-A0A5-C49189E5D5F7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D92EDB-4758-4A26-9C6C-0CF4C80FFB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3835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92EDB-4758-4A26-9C6C-0CF4C80FFBA9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18584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Kleinst-Besprechung,</a:t>
            </a:r>
            <a:r>
              <a:rPr lang="de-DE" baseline="0" dirty="0" smtClean="0"/>
              <a:t> </a:t>
            </a:r>
          </a:p>
          <a:p>
            <a:r>
              <a:rPr lang="de-DE" baseline="0" dirty="0" smtClean="0"/>
              <a:t>reguläre Sitzung/ Routine, </a:t>
            </a:r>
          </a:p>
          <a:p>
            <a:r>
              <a:rPr lang="de-DE" baseline="0" dirty="0" smtClean="0"/>
              <a:t>Seminar/ Training, </a:t>
            </a:r>
          </a:p>
          <a:p>
            <a:r>
              <a:rPr lang="de-DE" baseline="0" dirty="0" smtClean="0"/>
              <a:t>Workshop/ Klausur, </a:t>
            </a:r>
          </a:p>
          <a:p>
            <a:r>
              <a:rPr lang="de-DE" baseline="0" dirty="0" smtClean="0"/>
              <a:t>Konferenz, </a:t>
            </a:r>
          </a:p>
          <a:p>
            <a:r>
              <a:rPr lang="de-DE" baseline="0" dirty="0" smtClean="0"/>
              <a:t>Konfliktmoderation/ Mediation</a:t>
            </a:r>
          </a:p>
          <a:p>
            <a:r>
              <a:rPr lang="de-DE" baseline="0" dirty="0" smtClean="0"/>
              <a:t>Live-Übertragung/ TV/ Show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92EDB-4758-4A26-9C6C-0CF4C80FFBA9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5686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Kleinst-Besprechung,</a:t>
            </a:r>
            <a:r>
              <a:rPr lang="de-DE" baseline="0" dirty="0" smtClean="0"/>
              <a:t> </a:t>
            </a:r>
          </a:p>
          <a:p>
            <a:r>
              <a:rPr lang="de-DE" baseline="0" dirty="0" smtClean="0"/>
              <a:t>reguläre Sitzung/ Routine, </a:t>
            </a:r>
          </a:p>
          <a:p>
            <a:r>
              <a:rPr lang="de-DE" baseline="0" dirty="0" smtClean="0"/>
              <a:t>Seminar/ Training, </a:t>
            </a:r>
          </a:p>
          <a:p>
            <a:r>
              <a:rPr lang="de-DE" baseline="0" dirty="0" smtClean="0"/>
              <a:t>Workshop/ Klausur, </a:t>
            </a:r>
          </a:p>
          <a:p>
            <a:r>
              <a:rPr lang="de-DE" baseline="0" dirty="0" smtClean="0"/>
              <a:t>Konferenz, </a:t>
            </a:r>
          </a:p>
          <a:p>
            <a:r>
              <a:rPr lang="de-DE" baseline="0" dirty="0" smtClean="0"/>
              <a:t>Konfliktmoderation/ Mediation</a:t>
            </a:r>
          </a:p>
          <a:p>
            <a:r>
              <a:rPr lang="de-DE" baseline="0" dirty="0" smtClean="0"/>
              <a:t>Live-Übertragung/ TV/ Show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92EDB-4758-4A26-9C6C-0CF4C80FFBA9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03737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Kleinst-Besprechung,</a:t>
            </a:r>
            <a:r>
              <a:rPr lang="de-DE" baseline="0" dirty="0" smtClean="0"/>
              <a:t> </a:t>
            </a:r>
          </a:p>
          <a:p>
            <a:r>
              <a:rPr lang="de-DE" baseline="0" dirty="0" smtClean="0"/>
              <a:t>reguläre Sitzung/ Routine, </a:t>
            </a:r>
          </a:p>
          <a:p>
            <a:r>
              <a:rPr lang="de-DE" baseline="0" dirty="0" smtClean="0"/>
              <a:t>Seminar/ Training, </a:t>
            </a:r>
          </a:p>
          <a:p>
            <a:r>
              <a:rPr lang="de-DE" baseline="0" dirty="0" smtClean="0"/>
              <a:t>Workshop/ Klausur, </a:t>
            </a:r>
          </a:p>
          <a:p>
            <a:r>
              <a:rPr lang="de-DE" baseline="0" dirty="0" smtClean="0"/>
              <a:t>Konferenz, </a:t>
            </a:r>
          </a:p>
          <a:p>
            <a:r>
              <a:rPr lang="de-DE" baseline="0" dirty="0" smtClean="0"/>
              <a:t>Konfliktmoderation/ Mediation</a:t>
            </a:r>
          </a:p>
          <a:p>
            <a:r>
              <a:rPr lang="de-DE" baseline="0" dirty="0" smtClean="0"/>
              <a:t>Live-Übertragung/ TV/ Show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92EDB-4758-4A26-9C6C-0CF4C80FFBA9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8443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BD21C-0637-4317-907F-938242339380}" type="datetime1">
              <a:rPr lang="de-DE" smtClean="0"/>
              <a:t>29.04.2021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81B1-33B1-4685-B5DE-4202CAAB6E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2468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9971B-0375-43F4-B947-D742235AE410}" type="datetime1">
              <a:rPr lang="de-DE" smtClean="0"/>
              <a:t>29.04.2021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81B1-33B1-4685-B5DE-4202CAAB6E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7232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DD15-F875-4F0F-84DC-4D2EA3C030A2}" type="datetime1">
              <a:rPr lang="de-DE" smtClean="0"/>
              <a:t>29.04.2021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81B1-33B1-4685-B5DE-4202CAAB6E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3281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B11BF-81EC-4FE9-B035-7AEC507059E7}" type="datetime1">
              <a:rPr lang="de-DE" smtClean="0"/>
              <a:t>29.04.2021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81B1-33B1-4685-B5DE-4202CAAB6E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4366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35DC0-26E0-430E-AF2E-7A7FFB8BC4B6}" type="datetime1">
              <a:rPr lang="de-DE" smtClean="0"/>
              <a:t>29.04.2021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81B1-33B1-4685-B5DE-4202CAAB6E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7340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8D249-FF46-42D2-920B-5E76B0C49689}" type="datetime1">
              <a:rPr lang="de-DE" smtClean="0"/>
              <a:t>29.04.2021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81B1-33B1-4685-B5DE-4202CAAB6E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3326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02F2B-3A65-4DB8-8042-0BBB01BD9FC8}" type="datetime1">
              <a:rPr lang="de-DE" smtClean="0"/>
              <a:t>29.04.2021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81B1-33B1-4685-B5DE-4202CAAB6E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2563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E95D2-4B13-4F9F-A417-6EB0030BC3AF}" type="datetime1">
              <a:rPr lang="de-DE" smtClean="0"/>
              <a:t>29.04.2021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81B1-33B1-4685-B5DE-4202CAAB6E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0209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F401B-2309-4893-B7B5-2EE11BEDA700}" type="datetime1">
              <a:rPr lang="de-DE" smtClean="0"/>
              <a:t>29.04.2021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81B1-33B1-4685-B5DE-4202CAAB6E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1908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4C4FB-D857-48E4-B096-BBAB450E201A}" type="datetime1">
              <a:rPr lang="de-DE" smtClean="0"/>
              <a:t>29.04.2021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81B1-33B1-4685-B5DE-4202CAAB6E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724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069B9-C7A0-4F97-B9C4-207EE0DAC96F}" type="datetime1">
              <a:rPr lang="de-DE" smtClean="0"/>
              <a:t>29.04.2021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81B1-33B1-4685-B5DE-4202CAAB6E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9481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BF9B0-A637-49C1-9599-F5CB4E6B71A9}" type="datetime1">
              <a:rPr lang="de-DE" smtClean="0"/>
              <a:t>29.04.2021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181B1-33B1-4685-B5DE-4202CAAB6E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1296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cid:6F9A7F0E-03CD-4B4D-BE0A-E2A5700B9E7C" TargetMode="External"/><Relationship Id="rId13" Type="http://schemas.openxmlformats.org/officeDocument/2006/relationships/image" Target="../media/image8.jpeg"/><Relationship Id="rId18" Type="http://schemas.openxmlformats.org/officeDocument/2006/relationships/image" Target="cid:3D864708-B589-4D61-8BE3-6C0784AC546E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cid:721B8CFE-B99E-457B-BB25-82467E6CA53F" TargetMode="External"/><Relationship Id="rId17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6" Type="http://schemas.openxmlformats.org/officeDocument/2006/relationships/image" Target="cid:5C95C0E6-D412-49AA-A43D-0C351BD25B73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cid:A885CF22-D275-47DA-9AE6-CDE432555232" TargetMode="External"/><Relationship Id="rId11" Type="http://schemas.openxmlformats.org/officeDocument/2006/relationships/image" Target="../media/image7.png"/><Relationship Id="rId5" Type="http://schemas.openxmlformats.org/officeDocument/2006/relationships/image" Target="../media/image4.jpeg"/><Relationship Id="rId15" Type="http://schemas.openxmlformats.org/officeDocument/2006/relationships/image" Target="../media/image9.png"/><Relationship Id="rId10" Type="http://schemas.openxmlformats.org/officeDocument/2006/relationships/image" Target="cid:B2A0FB30-69FE-4AFE-80C5-79A1B214A715" TargetMode="External"/><Relationship Id="rId4" Type="http://schemas.openxmlformats.org/officeDocument/2006/relationships/image" Target="../media/image3.jpeg"/><Relationship Id="rId9" Type="http://schemas.openxmlformats.org/officeDocument/2006/relationships/image" Target="../media/image6.png"/><Relationship Id="rId14" Type="http://schemas.openxmlformats.org/officeDocument/2006/relationships/image" Target="cid:3D736209-80CE-4B75-8630-E2BBED70D72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620688"/>
            <a:ext cx="7772400" cy="1470025"/>
          </a:xfrm>
        </p:spPr>
        <p:txBody>
          <a:bodyPr>
            <a:normAutofit/>
          </a:bodyPr>
          <a:lstStyle/>
          <a:p>
            <a:r>
              <a:rPr lang="de-DE" sz="3600" dirty="0" smtClean="0">
                <a:solidFill>
                  <a:schemeClr val="tx2"/>
                </a:solidFill>
              </a:rPr>
              <a:t>Was ich beim Online-Moderieren: </a:t>
            </a:r>
            <a:br>
              <a:rPr lang="de-DE" sz="3600" dirty="0" smtClean="0">
                <a:solidFill>
                  <a:schemeClr val="tx2"/>
                </a:solidFill>
              </a:rPr>
            </a:br>
            <a:r>
              <a:rPr lang="de-DE" sz="3600" dirty="0" smtClean="0">
                <a:solidFill>
                  <a:schemeClr val="tx2"/>
                </a:solidFill>
              </a:rPr>
              <a:t>anders mache…</a:t>
            </a:r>
            <a:endParaRPr lang="de-DE" sz="3600" dirty="0">
              <a:solidFill>
                <a:schemeClr val="tx2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81B1-33B1-4685-B5DE-4202CAAB6E60}" type="slidenum">
              <a:rPr lang="de-DE" smtClean="0"/>
              <a:t>1</a:t>
            </a:fld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276872"/>
            <a:ext cx="4151455" cy="3111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51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2563" y="170179"/>
            <a:ext cx="8686800" cy="1143000"/>
          </a:xfrm>
        </p:spPr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tx2"/>
                </a:solidFill>
              </a:rPr>
              <a:t>Online Moderieren: </a:t>
            </a:r>
            <a:br>
              <a:rPr lang="de-DE" sz="2400" dirty="0" smtClean="0">
                <a:solidFill>
                  <a:schemeClr val="tx2"/>
                </a:solidFill>
              </a:rPr>
            </a:br>
            <a:r>
              <a:rPr lang="de-DE" sz="2400" dirty="0" smtClean="0">
                <a:solidFill>
                  <a:schemeClr val="tx2"/>
                </a:solidFill>
              </a:rPr>
              <a:t>Eigentlich hebt man digitale Tools nur unter</a:t>
            </a:r>
            <a:br>
              <a:rPr lang="de-DE" sz="2400" dirty="0" smtClean="0">
                <a:solidFill>
                  <a:schemeClr val="tx2"/>
                </a:solidFill>
              </a:rPr>
            </a:br>
            <a:endParaRPr lang="de-DE" sz="1400" dirty="0">
              <a:solidFill>
                <a:schemeClr val="tx2"/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>
          <a:xfrm>
            <a:off x="10406136" y="11488811"/>
            <a:ext cx="2133600" cy="365125"/>
          </a:xfrm>
        </p:spPr>
        <p:txBody>
          <a:bodyPr/>
          <a:lstStyle/>
          <a:p>
            <a:fld id="{9AA181B1-33B1-4685-B5DE-4202CAAB6E60}" type="slidenum">
              <a:rPr lang="de-DE" smtClean="0"/>
              <a:t>2</a:t>
            </a:fld>
            <a:endParaRPr lang="de-DE"/>
          </a:p>
        </p:txBody>
      </p:sp>
      <p:sp>
        <p:nvSpPr>
          <p:cNvPr id="14" name="Textfeld 13"/>
          <p:cNvSpPr txBox="1"/>
          <p:nvPr/>
        </p:nvSpPr>
        <p:spPr>
          <a:xfrm>
            <a:off x="7215870" y="1347937"/>
            <a:ext cx="14308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smtClean="0">
                <a:solidFill>
                  <a:schemeClr val="tx2"/>
                </a:solidFill>
              </a:rPr>
              <a:t>Online-Tools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440340" y="1339592"/>
            <a:ext cx="3772379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31825" indent="-631825"/>
            <a:r>
              <a:rPr lang="de-DE" sz="1600" b="1" dirty="0" smtClean="0">
                <a:solidFill>
                  <a:schemeClr val="tx2"/>
                </a:solidFill>
              </a:rPr>
              <a:t>Meine häufigsten Moderations-Methoden</a:t>
            </a:r>
          </a:p>
          <a:p>
            <a:pPr marL="180975" indent="-180975">
              <a:buFontTx/>
              <a:buChar char="-"/>
            </a:pPr>
            <a:r>
              <a:rPr lang="de-DE" sz="1600" dirty="0">
                <a:solidFill>
                  <a:schemeClr val="tx2"/>
                </a:solidFill>
              </a:rPr>
              <a:t>Line-</a:t>
            </a:r>
            <a:r>
              <a:rPr lang="de-DE" sz="1600" dirty="0" err="1">
                <a:solidFill>
                  <a:schemeClr val="tx2"/>
                </a:solidFill>
              </a:rPr>
              <a:t>Up</a:t>
            </a:r>
            <a:r>
              <a:rPr lang="de-DE" sz="1600" dirty="0">
                <a:solidFill>
                  <a:schemeClr val="tx2"/>
                </a:solidFill>
              </a:rPr>
              <a:t> (Aufstellung)</a:t>
            </a:r>
          </a:p>
          <a:p>
            <a:pPr marL="180975" indent="-180975">
              <a:buFontTx/>
              <a:buChar char="-"/>
            </a:pPr>
            <a:r>
              <a:rPr lang="de-DE" sz="1600" dirty="0" smtClean="0">
                <a:solidFill>
                  <a:schemeClr val="tx2"/>
                </a:solidFill>
              </a:rPr>
              <a:t>Think-Pair-</a:t>
            </a:r>
            <a:r>
              <a:rPr lang="de-DE" sz="1600" dirty="0">
                <a:solidFill>
                  <a:schemeClr val="tx2"/>
                </a:solidFill>
              </a:rPr>
              <a:t>(Group-)Share</a:t>
            </a:r>
          </a:p>
          <a:p>
            <a:pPr marL="180975" indent="-180975">
              <a:buFontTx/>
              <a:buChar char="-"/>
            </a:pPr>
            <a:r>
              <a:rPr lang="de-DE" sz="1600" dirty="0" smtClean="0">
                <a:solidFill>
                  <a:schemeClr val="tx2"/>
                </a:solidFill>
              </a:rPr>
              <a:t>Blitzlicht</a:t>
            </a:r>
          </a:p>
          <a:p>
            <a:pPr marL="180975" indent="-180975">
              <a:buFontTx/>
              <a:buChar char="-"/>
            </a:pPr>
            <a:r>
              <a:rPr lang="de-DE" sz="1600" dirty="0" smtClean="0">
                <a:solidFill>
                  <a:schemeClr val="tx2"/>
                </a:solidFill>
              </a:rPr>
              <a:t>Kopfstandmethode</a:t>
            </a:r>
            <a:endParaRPr lang="de-DE" sz="1600" dirty="0">
              <a:solidFill>
                <a:schemeClr val="tx2"/>
              </a:solidFill>
            </a:endParaRPr>
          </a:p>
          <a:p>
            <a:pPr marL="180975" indent="-180975">
              <a:buFontTx/>
              <a:buChar char="-"/>
            </a:pPr>
            <a:r>
              <a:rPr lang="de-DE" sz="1600" dirty="0" err="1">
                <a:solidFill>
                  <a:schemeClr val="tx2"/>
                </a:solidFill>
              </a:rPr>
              <a:t>Fishbowl</a:t>
            </a:r>
            <a:endParaRPr lang="de-DE" sz="1600" dirty="0">
              <a:solidFill>
                <a:schemeClr val="tx2"/>
              </a:solidFill>
            </a:endParaRPr>
          </a:p>
          <a:p>
            <a:pPr marL="180975" indent="-180975">
              <a:buFontTx/>
              <a:buChar char="-"/>
            </a:pPr>
            <a:r>
              <a:rPr lang="de-DE" sz="1600" dirty="0">
                <a:solidFill>
                  <a:schemeClr val="tx2"/>
                </a:solidFill>
              </a:rPr>
              <a:t>World </a:t>
            </a:r>
            <a:r>
              <a:rPr lang="de-DE" sz="1600" dirty="0" smtClean="0">
                <a:solidFill>
                  <a:schemeClr val="tx2"/>
                </a:solidFill>
              </a:rPr>
              <a:t>Café</a:t>
            </a:r>
          </a:p>
          <a:p>
            <a:pPr marL="180975" indent="-180975">
              <a:buFontTx/>
              <a:buChar char="-"/>
            </a:pPr>
            <a:r>
              <a:rPr lang="de-DE" sz="1600" dirty="0" smtClean="0">
                <a:solidFill>
                  <a:schemeClr val="tx2"/>
                </a:solidFill>
              </a:rPr>
              <a:t>kollegiale Beratung</a:t>
            </a:r>
          </a:p>
          <a:p>
            <a:pPr marL="180975" indent="-180975">
              <a:buFontTx/>
              <a:buChar char="-"/>
            </a:pPr>
            <a:r>
              <a:rPr lang="de-DE" sz="1600" dirty="0">
                <a:solidFill>
                  <a:schemeClr val="tx2"/>
                </a:solidFill>
              </a:rPr>
              <a:t>Walt Disney</a:t>
            </a:r>
          </a:p>
          <a:p>
            <a:pPr marL="180975" indent="-180975">
              <a:buFontTx/>
              <a:buChar char="-"/>
            </a:pPr>
            <a:endParaRPr lang="de-DE" sz="1600" dirty="0" smtClean="0">
              <a:solidFill>
                <a:schemeClr val="tx2"/>
              </a:solidFill>
            </a:endParaRPr>
          </a:p>
          <a:p>
            <a:pPr marL="180975" indent="-180975">
              <a:buFontTx/>
              <a:buChar char="-"/>
            </a:pPr>
            <a:r>
              <a:rPr lang="de-DE" sz="1600" dirty="0" smtClean="0">
                <a:solidFill>
                  <a:schemeClr val="tx2"/>
                </a:solidFill>
              </a:rPr>
              <a:t>Umfeldanalysen</a:t>
            </a:r>
            <a:endParaRPr lang="de-DE" sz="1600" dirty="0">
              <a:solidFill>
                <a:schemeClr val="tx2"/>
              </a:solidFill>
            </a:endParaRPr>
          </a:p>
          <a:p>
            <a:pPr marL="180975" indent="-180975">
              <a:buFontTx/>
              <a:buChar char="-"/>
            </a:pPr>
            <a:r>
              <a:rPr lang="de-DE" sz="1600" dirty="0" smtClean="0">
                <a:solidFill>
                  <a:schemeClr val="tx2"/>
                </a:solidFill>
              </a:rPr>
              <a:t>Kraftfeldanalysen</a:t>
            </a:r>
          </a:p>
          <a:p>
            <a:pPr marL="180975" indent="-180975">
              <a:buFontTx/>
              <a:buChar char="-"/>
            </a:pPr>
            <a:r>
              <a:rPr lang="de-DE" sz="1600" dirty="0">
                <a:solidFill>
                  <a:schemeClr val="tx2"/>
                </a:solidFill>
              </a:rPr>
              <a:t>Retrospektive</a:t>
            </a:r>
          </a:p>
          <a:p>
            <a:pPr marL="180975" indent="-180975">
              <a:buFontTx/>
              <a:buChar char="-"/>
            </a:pPr>
            <a:r>
              <a:rPr lang="de-DE" sz="1600" dirty="0" smtClean="0">
                <a:solidFill>
                  <a:schemeClr val="tx2"/>
                </a:solidFill>
              </a:rPr>
              <a:t>Energie-Fass</a:t>
            </a:r>
            <a:endParaRPr lang="de-DE" sz="1600" dirty="0">
              <a:solidFill>
                <a:schemeClr val="tx2"/>
              </a:solidFill>
            </a:endParaRPr>
          </a:p>
          <a:p>
            <a:pPr marL="180975" indent="-180975">
              <a:buFontTx/>
              <a:buChar char="-"/>
            </a:pPr>
            <a:r>
              <a:rPr lang="de-DE" sz="1600" dirty="0" smtClean="0">
                <a:solidFill>
                  <a:schemeClr val="tx2"/>
                </a:solidFill>
              </a:rPr>
              <a:t>Action </a:t>
            </a:r>
            <a:r>
              <a:rPr lang="de-DE" sz="1600" dirty="0" err="1" smtClean="0">
                <a:solidFill>
                  <a:schemeClr val="tx2"/>
                </a:solidFill>
              </a:rPr>
              <a:t>Planing</a:t>
            </a:r>
            <a:endParaRPr lang="de-DE" sz="1600" dirty="0" smtClean="0">
              <a:solidFill>
                <a:schemeClr val="tx2"/>
              </a:solidFill>
            </a:endParaRPr>
          </a:p>
          <a:p>
            <a:pPr marL="180975" indent="-180975">
              <a:buFontTx/>
              <a:buChar char="-"/>
            </a:pPr>
            <a:r>
              <a:rPr lang="de-DE" sz="1600" dirty="0">
                <a:solidFill>
                  <a:schemeClr val="tx2"/>
                </a:solidFill>
              </a:rPr>
              <a:t>635-Methode</a:t>
            </a:r>
          </a:p>
          <a:p>
            <a:pPr marL="180975" indent="-180975">
              <a:buFontTx/>
              <a:buChar char="-"/>
            </a:pPr>
            <a:r>
              <a:rPr lang="de-DE" sz="1600" dirty="0" err="1" smtClean="0">
                <a:solidFill>
                  <a:schemeClr val="tx2"/>
                </a:solidFill>
              </a:rPr>
              <a:t>Fold</a:t>
            </a:r>
            <a:r>
              <a:rPr lang="de-DE" sz="1600" dirty="0" smtClean="0">
                <a:solidFill>
                  <a:schemeClr val="tx2"/>
                </a:solidFill>
              </a:rPr>
              <a:t> </a:t>
            </a:r>
            <a:r>
              <a:rPr lang="de-DE" sz="1600" dirty="0" err="1" smtClean="0">
                <a:solidFill>
                  <a:schemeClr val="tx2"/>
                </a:solidFill>
              </a:rPr>
              <a:t>to</a:t>
            </a:r>
            <a:r>
              <a:rPr lang="de-DE" sz="1600" dirty="0" smtClean="0">
                <a:solidFill>
                  <a:schemeClr val="tx2"/>
                </a:solidFill>
              </a:rPr>
              <a:t> </a:t>
            </a:r>
            <a:r>
              <a:rPr lang="de-DE" sz="1600" dirty="0" err="1" smtClean="0">
                <a:solidFill>
                  <a:schemeClr val="tx2"/>
                </a:solidFill>
              </a:rPr>
              <a:t>five</a:t>
            </a:r>
            <a:endParaRPr lang="de-DE" sz="1600" dirty="0" smtClean="0">
              <a:solidFill>
                <a:schemeClr val="tx2"/>
              </a:solidFill>
            </a:endParaRPr>
          </a:p>
          <a:p>
            <a:pPr marL="180975" indent="-180975">
              <a:buFontTx/>
              <a:buChar char="-"/>
            </a:pPr>
            <a:r>
              <a:rPr lang="de-DE" sz="1600" dirty="0" smtClean="0">
                <a:solidFill>
                  <a:schemeClr val="tx2"/>
                </a:solidFill>
              </a:rPr>
              <a:t>Rollenspiel</a:t>
            </a:r>
          </a:p>
          <a:p>
            <a:pPr marL="180975" indent="-180975">
              <a:buFontTx/>
              <a:buChar char="-"/>
            </a:pPr>
            <a:r>
              <a:rPr lang="de-DE" sz="1600" dirty="0" err="1" smtClean="0">
                <a:solidFill>
                  <a:schemeClr val="tx2"/>
                </a:solidFill>
              </a:rPr>
              <a:t>m&amp;m-Orakel</a:t>
            </a:r>
            <a:endParaRPr lang="de-DE" sz="1600" dirty="0" smtClean="0">
              <a:solidFill>
                <a:schemeClr val="tx2"/>
              </a:solidFill>
            </a:endParaRPr>
          </a:p>
          <a:p>
            <a:pPr marL="180975" indent="-180975">
              <a:buFontTx/>
              <a:buChar char="-"/>
            </a:pPr>
            <a:r>
              <a:rPr lang="de-DE" sz="1600" dirty="0">
                <a:solidFill>
                  <a:schemeClr val="tx2"/>
                </a:solidFill>
              </a:rPr>
              <a:t>Bildkarten, Gefühlskarten, </a:t>
            </a:r>
            <a:r>
              <a:rPr lang="de-DE" sz="1600" dirty="0" smtClean="0">
                <a:solidFill>
                  <a:schemeClr val="tx2"/>
                </a:solidFill>
              </a:rPr>
              <a:t>Gegenstände</a:t>
            </a:r>
            <a:endParaRPr lang="de-DE" sz="1600" dirty="0">
              <a:solidFill>
                <a:schemeClr val="tx2"/>
              </a:solidFill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80" b="13040"/>
          <a:stretch/>
        </p:blipFill>
        <p:spPr>
          <a:xfrm>
            <a:off x="3563888" y="2052892"/>
            <a:ext cx="1112075" cy="859399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2345" y="3068960"/>
            <a:ext cx="2795159" cy="1861609"/>
          </a:xfrm>
          <a:prstGeom prst="rect">
            <a:avLst/>
          </a:prstGeom>
        </p:spPr>
      </p:pic>
      <p:sp>
        <p:nvSpPr>
          <p:cNvPr id="9" name="AutoShape 6" descr="Zoom Kostenlos herunterladen - 2021 Neueste Version"/>
          <p:cNvSpPr>
            <a:spLocks noChangeAspect="1" noChangeArrowheads="1"/>
          </p:cNvSpPr>
          <p:nvPr/>
        </p:nvSpPr>
        <p:spPr bwMode="auto">
          <a:xfrm>
            <a:off x="63500" y="-136525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6156176" y="1750751"/>
            <a:ext cx="285027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1031" name="BE9922C0-8605-49EB-8592-9FB0DBC13A42" descr="cid:A885CF22-D275-47DA-9AE6-CDE432555232"/>
          <p:cNvPicPr>
            <a:picLocks noChangeAspect="1" noChangeArrowheads="1"/>
          </p:cNvPicPr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2530" y="1898871"/>
            <a:ext cx="685956" cy="685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3500" y="-136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1033" name="F7F23204-34D7-4DC7-A5A8-29F0699F4920" descr="Conceptboard (@ConceptboardApp) | Twitter"/>
          <p:cNvPicPr>
            <a:picLocks noChangeAspect="1" noChangeArrowheads="1"/>
          </p:cNvPicPr>
          <p:nvPr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75" y="2839137"/>
            <a:ext cx="1024596" cy="1024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31663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1037" name="ACD8B62A-09C9-4594-975E-E5AD26E8D12F" descr="cid:B2A0FB30-69FE-4AFE-80C5-79A1B214A715"/>
          <p:cNvPicPr>
            <a:picLocks noChangeAspect="1" noChangeArrowheads="1"/>
          </p:cNvPicPr>
          <p:nvPr/>
        </p:nvPicPr>
        <p:blipFill>
          <a:blip r:embed="rId9" r:link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9639" y="2578417"/>
            <a:ext cx="908785" cy="510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0" y="33002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1039" name="2FFA8DCB-37F4-4527-9394-4744862322A4" descr="Mentimeter - Unterrichtgestalten"/>
          <p:cNvPicPr>
            <a:picLocks noChangeAspect="1" noChangeArrowheads="1"/>
          </p:cNvPicPr>
          <p:nvPr/>
        </p:nvPicPr>
        <p:blipFill>
          <a:blip r:embed="rId11" r:link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6415" y="5458338"/>
            <a:ext cx="1714199" cy="630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22"/>
          <p:cNvSpPr>
            <a:spLocks noChangeArrowheads="1"/>
          </p:cNvSpPr>
          <p:nvPr/>
        </p:nvSpPr>
        <p:spPr bwMode="auto">
          <a:xfrm flipV="1">
            <a:off x="11039800" y="4382218"/>
            <a:ext cx="238918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1045" name="DE9F75C8-F371-4F7B-8BB8-D76FBE4F5371" descr="oncoo.de - online kooperieren"/>
          <p:cNvPicPr>
            <a:picLocks noChangeAspect="1" noChangeArrowheads="1"/>
          </p:cNvPicPr>
          <p:nvPr/>
        </p:nvPicPr>
        <p:blipFill>
          <a:blip r:embed="rId13" r:link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082" y="4228007"/>
            <a:ext cx="688358" cy="688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24"/>
          <p:cNvSpPr>
            <a:spLocks noChangeArrowheads="1"/>
          </p:cNvSpPr>
          <p:nvPr/>
        </p:nvSpPr>
        <p:spPr bwMode="auto">
          <a:xfrm>
            <a:off x="3852936" y="513246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1047" name="6081BBA1-B61B-4CAC-ACBB-58FAA802FB5B" descr="Cloudron - Install scrumblr - Agile kanban board"/>
          <p:cNvPicPr>
            <a:picLocks noChangeAspect="1" noChangeArrowheads="1"/>
          </p:cNvPicPr>
          <p:nvPr/>
        </p:nvPicPr>
        <p:blipFill rotWithShape="1">
          <a:blip r:embed="rId15" r:link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754" b="28287"/>
          <a:stretch/>
        </p:blipFill>
        <p:spPr bwMode="auto">
          <a:xfrm>
            <a:off x="7215870" y="3539972"/>
            <a:ext cx="1544332" cy="570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26"/>
          <p:cNvSpPr>
            <a:spLocks noChangeArrowheads="1"/>
          </p:cNvSpPr>
          <p:nvPr/>
        </p:nvSpPr>
        <p:spPr bwMode="auto">
          <a:xfrm>
            <a:off x="0" y="129614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1049" name="420D4CA2-E74F-439E-84D4-BBC485DE1569" descr="PiliApp"/>
          <p:cNvPicPr>
            <a:picLocks noChangeAspect="1" noChangeArrowheads="1"/>
          </p:cNvPicPr>
          <p:nvPr/>
        </p:nvPicPr>
        <p:blipFill>
          <a:blip r:embed="rId17" r:link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568541"/>
            <a:ext cx="855660" cy="640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6047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4630" y="137139"/>
            <a:ext cx="8686800" cy="784327"/>
          </a:xfrm>
        </p:spPr>
        <p:txBody>
          <a:bodyPr>
            <a:normAutofit/>
          </a:bodyPr>
          <a:lstStyle/>
          <a:p>
            <a:r>
              <a:rPr lang="de-DE" sz="2400" b="1" dirty="0" smtClean="0">
                <a:solidFill>
                  <a:schemeClr val="tx2"/>
                </a:solidFill>
              </a:rPr>
              <a:t>8 Dinge, die ich online anders mache (n möchte)</a:t>
            </a:r>
            <a:endParaRPr lang="de-DE" sz="1400" dirty="0">
              <a:solidFill>
                <a:schemeClr val="tx2"/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81B1-33B1-4685-B5DE-4202CAAB6E60}" type="slidenum">
              <a:rPr lang="de-DE" smtClean="0"/>
              <a:t>3</a:t>
            </a:fld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1115616" y="1340768"/>
            <a:ext cx="7056784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de-DE" sz="2000" dirty="0" smtClean="0">
                <a:solidFill>
                  <a:schemeClr val="tx2"/>
                </a:solidFill>
              </a:rPr>
              <a:t>E</a:t>
            </a:r>
            <a:endParaRPr lang="de-DE" sz="2000" dirty="0">
              <a:solidFill>
                <a:schemeClr val="tx2"/>
              </a:solidFill>
            </a:endParaRPr>
          </a:p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de-DE" sz="2000" dirty="0" smtClean="0">
                <a:solidFill>
                  <a:schemeClr val="tx2"/>
                </a:solidFill>
              </a:rPr>
              <a:t>M</a:t>
            </a:r>
            <a:endParaRPr lang="de-DE" sz="2000" dirty="0">
              <a:solidFill>
                <a:schemeClr val="tx2"/>
              </a:solidFill>
            </a:endParaRPr>
          </a:p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de-DE" sz="2000" dirty="0" smtClean="0">
                <a:solidFill>
                  <a:schemeClr val="tx2"/>
                </a:solidFill>
              </a:rPr>
              <a:t>PA</a:t>
            </a:r>
            <a:endParaRPr lang="de-DE" sz="2000" dirty="0">
              <a:solidFill>
                <a:schemeClr val="tx2"/>
              </a:solidFill>
            </a:endParaRPr>
          </a:p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de-DE" sz="2000" dirty="0" smtClean="0">
                <a:solidFill>
                  <a:schemeClr val="tx2"/>
                </a:solidFill>
              </a:rPr>
              <a:t>T</a:t>
            </a:r>
            <a:endParaRPr lang="de-DE" sz="2000" dirty="0">
              <a:solidFill>
                <a:schemeClr val="tx2"/>
              </a:solidFill>
            </a:endParaRPr>
          </a:p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de-DE" sz="2000" dirty="0" smtClean="0">
                <a:solidFill>
                  <a:schemeClr val="tx2"/>
                </a:solidFill>
              </a:rPr>
              <a:t>H</a:t>
            </a:r>
            <a:endParaRPr lang="de-DE" sz="2000" dirty="0">
              <a:solidFill>
                <a:schemeClr val="tx2"/>
              </a:solidFill>
            </a:endParaRPr>
          </a:p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de-DE" sz="2000" dirty="0" smtClean="0">
                <a:solidFill>
                  <a:schemeClr val="tx2"/>
                </a:solidFill>
              </a:rPr>
              <a:t>I</a:t>
            </a:r>
          </a:p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de-DE" sz="2000" dirty="0" smtClean="0">
                <a:solidFill>
                  <a:schemeClr val="tx2"/>
                </a:solidFill>
              </a:rPr>
              <a:t>E</a:t>
            </a:r>
            <a:br>
              <a:rPr lang="de-DE" sz="2000" dirty="0" smtClean="0">
                <a:solidFill>
                  <a:schemeClr val="tx2"/>
                </a:solidFill>
              </a:rPr>
            </a:br>
            <a:endParaRPr lang="de-DE" sz="2000" dirty="0" smtClean="0">
              <a:solidFill>
                <a:schemeClr val="tx2"/>
              </a:solidFill>
            </a:endParaRPr>
          </a:p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de-DE" sz="2000" dirty="0">
                <a:solidFill>
                  <a:schemeClr val="tx2"/>
                </a:solidFill>
              </a:rPr>
              <a:t>!</a:t>
            </a:r>
            <a:endParaRPr lang="de-DE" sz="20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55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4630" y="137139"/>
            <a:ext cx="8686800" cy="784327"/>
          </a:xfrm>
        </p:spPr>
        <p:txBody>
          <a:bodyPr>
            <a:normAutofit/>
          </a:bodyPr>
          <a:lstStyle/>
          <a:p>
            <a:r>
              <a:rPr lang="de-DE" sz="2400" b="1" dirty="0" smtClean="0">
                <a:solidFill>
                  <a:schemeClr val="tx2"/>
                </a:solidFill>
              </a:rPr>
              <a:t>Online moderieren: Was ich jetzt anders mache (n möchte)</a:t>
            </a:r>
            <a:endParaRPr lang="de-DE" sz="1400" dirty="0">
              <a:solidFill>
                <a:schemeClr val="tx2"/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81B1-33B1-4685-B5DE-4202CAAB6E60}" type="slidenum">
              <a:rPr lang="de-DE" smtClean="0"/>
              <a:t>4</a:t>
            </a:fld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683568" y="999594"/>
            <a:ext cx="7776864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de-DE" sz="2000" b="1" dirty="0">
                <a:solidFill>
                  <a:schemeClr val="tx2"/>
                </a:solidFill>
              </a:rPr>
              <a:t>Endpunkt-Kommunikation</a:t>
            </a:r>
            <a:r>
              <a:rPr lang="de-DE" sz="2000" dirty="0">
                <a:solidFill>
                  <a:schemeClr val="tx2"/>
                </a:solidFill>
              </a:rPr>
              <a:t/>
            </a:r>
            <a:br>
              <a:rPr lang="de-DE" sz="2000" dirty="0">
                <a:solidFill>
                  <a:schemeClr val="tx2"/>
                </a:solidFill>
              </a:rPr>
            </a:br>
            <a:r>
              <a:rPr lang="de-DE" sz="2000" dirty="0">
                <a:solidFill>
                  <a:schemeClr val="tx2"/>
                </a:solidFill>
              </a:rPr>
              <a:t>(„Soweit von mir, wer hat noch Beispiele</a:t>
            </a:r>
            <a:r>
              <a:rPr lang="de-DE" sz="2000" dirty="0" smtClean="0">
                <a:solidFill>
                  <a:schemeClr val="tx2"/>
                </a:solidFill>
              </a:rPr>
              <a:t>?“, „Ich gebe weiter an…“)</a:t>
            </a:r>
            <a:endParaRPr lang="de-DE" sz="2000" dirty="0">
              <a:solidFill>
                <a:schemeClr val="tx2"/>
              </a:solidFill>
            </a:endParaRPr>
          </a:p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de-DE" sz="2000" b="1" dirty="0" smtClean="0">
                <a:solidFill>
                  <a:schemeClr val="tx2"/>
                </a:solidFill>
              </a:rPr>
              <a:t>Methoden-Wechsel </a:t>
            </a:r>
            <a:r>
              <a:rPr lang="de-DE" sz="2000" dirty="0" smtClean="0">
                <a:solidFill>
                  <a:schemeClr val="tx2"/>
                </a:solidFill>
              </a:rPr>
              <a:t>(all 20 Min.?)</a:t>
            </a:r>
            <a:endParaRPr lang="de-DE" sz="2000" dirty="0">
              <a:solidFill>
                <a:schemeClr val="tx2"/>
              </a:solidFill>
            </a:endParaRPr>
          </a:p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de-DE" sz="2000" b="1" dirty="0">
                <a:solidFill>
                  <a:schemeClr val="tx2"/>
                </a:solidFill>
              </a:rPr>
              <a:t>PAUSEN</a:t>
            </a:r>
            <a:r>
              <a:rPr lang="de-DE" sz="2000" dirty="0">
                <a:solidFill>
                  <a:schemeClr val="tx2"/>
                </a:solidFill>
              </a:rPr>
              <a:t>: Öfter aber kürzer</a:t>
            </a:r>
          </a:p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de-DE" sz="2000" b="1" dirty="0">
                <a:solidFill>
                  <a:schemeClr val="tx2"/>
                </a:solidFill>
              </a:rPr>
              <a:t>Take-</a:t>
            </a:r>
            <a:r>
              <a:rPr lang="de-DE" sz="2000" b="1" dirty="0" err="1">
                <a:solidFill>
                  <a:schemeClr val="tx2"/>
                </a:solidFill>
              </a:rPr>
              <a:t>Aways</a:t>
            </a:r>
            <a:r>
              <a:rPr lang="de-DE" sz="2000" dirty="0">
                <a:solidFill>
                  <a:schemeClr val="tx2"/>
                </a:solidFill>
              </a:rPr>
              <a:t> (</a:t>
            </a:r>
            <a:r>
              <a:rPr lang="de-DE" sz="2000" dirty="0" err="1">
                <a:solidFill>
                  <a:schemeClr val="tx2"/>
                </a:solidFill>
              </a:rPr>
              <a:t>WrapUps</a:t>
            </a:r>
            <a:r>
              <a:rPr lang="de-DE" sz="2000" dirty="0">
                <a:solidFill>
                  <a:schemeClr val="tx2"/>
                </a:solidFill>
              </a:rPr>
              <a:t> zwischendurch</a:t>
            </a:r>
            <a:r>
              <a:rPr lang="de-DE" sz="2000" dirty="0" smtClean="0">
                <a:solidFill>
                  <a:schemeClr val="tx2"/>
                </a:solidFill>
              </a:rPr>
              <a:t>) anbieten</a:t>
            </a:r>
            <a:endParaRPr lang="de-DE" sz="2000" dirty="0">
              <a:solidFill>
                <a:schemeClr val="tx2"/>
              </a:solidFill>
            </a:endParaRPr>
          </a:p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de-DE" sz="2000" b="1" dirty="0" smtClean="0">
                <a:solidFill>
                  <a:schemeClr val="tx2"/>
                </a:solidFill>
              </a:rPr>
              <a:t>Humane </a:t>
            </a:r>
            <a:r>
              <a:rPr lang="de-DE" sz="2000" b="1" dirty="0" err="1" smtClean="0">
                <a:solidFill>
                  <a:schemeClr val="tx2"/>
                </a:solidFill>
              </a:rPr>
              <a:t>Humanoide</a:t>
            </a:r>
            <a:r>
              <a:rPr lang="de-DE" sz="2000" dirty="0" smtClean="0">
                <a:solidFill>
                  <a:schemeClr val="tx2"/>
                </a:solidFill>
              </a:rPr>
              <a:t>: </a:t>
            </a:r>
            <a:r>
              <a:rPr lang="de-DE" sz="2000" dirty="0">
                <a:solidFill>
                  <a:schemeClr val="tx2"/>
                </a:solidFill>
              </a:rPr>
              <a:t/>
            </a:r>
            <a:br>
              <a:rPr lang="de-DE" sz="2000" dirty="0">
                <a:solidFill>
                  <a:schemeClr val="tx2"/>
                </a:solidFill>
              </a:rPr>
            </a:br>
            <a:r>
              <a:rPr lang="de-DE" sz="2000" dirty="0" smtClean="0">
                <a:solidFill>
                  <a:schemeClr val="tx2"/>
                </a:solidFill>
              </a:rPr>
              <a:t>Die Formate brauchen menschliche Wärme.</a:t>
            </a:r>
            <a:endParaRPr lang="de-DE" sz="2000" dirty="0">
              <a:solidFill>
                <a:schemeClr val="tx2"/>
              </a:solidFill>
            </a:endParaRPr>
          </a:p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de-DE" sz="2000" b="1" dirty="0" smtClean="0">
                <a:solidFill>
                  <a:schemeClr val="tx2"/>
                </a:solidFill>
              </a:rPr>
              <a:t>Interaktion anregen/ einfordern:</a:t>
            </a:r>
            <a:r>
              <a:rPr lang="de-DE" sz="2000" dirty="0" smtClean="0">
                <a:solidFill>
                  <a:schemeClr val="tx2"/>
                </a:solidFill>
              </a:rPr>
              <a:t/>
            </a:r>
            <a:br>
              <a:rPr lang="de-DE" sz="2000" dirty="0" smtClean="0">
                <a:solidFill>
                  <a:schemeClr val="tx2"/>
                </a:solidFill>
              </a:rPr>
            </a:br>
            <a:r>
              <a:rPr lang="de-DE" sz="2000" dirty="0" smtClean="0">
                <a:solidFill>
                  <a:schemeClr val="tx2"/>
                </a:solidFill>
              </a:rPr>
              <a:t>Sprache</a:t>
            </a:r>
            <a:r>
              <a:rPr lang="de-DE" sz="2000" dirty="0">
                <a:solidFill>
                  <a:schemeClr val="tx2"/>
                </a:solidFill>
              </a:rPr>
              <a:t>/ </a:t>
            </a:r>
            <a:r>
              <a:rPr lang="de-DE" sz="2000" dirty="0" smtClean="0">
                <a:solidFill>
                  <a:schemeClr val="tx2"/>
                </a:solidFill>
              </a:rPr>
              <a:t>Fragetechniken/ Spiele/ Assoziationsketten</a:t>
            </a:r>
          </a:p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de-DE" sz="2000" b="1" dirty="0" err="1" smtClean="0">
                <a:solidFill>
                  <a:schemeClr val="tx2"/>
                </a:solidFill>
              </a:rPr>
              <a:t>Energyzer</a:t>
            </a:r>
            <a:r>
              <a:rPr lang="de-DE" sz="2000" dirty="0" smtClean="0">
                <a:solidFill>
                  <a:schemeClr val="tx2"/>
                </a:solidFill>
              </a:rPr>
              <a:t>/ Überraschungen/ Überfälle gegen die Fernsehhaltung</a:t>
            </a:r>
          </a:p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de-DE" sz="2000" b="1" dirty="0" smtClean="0">
                <a:solidFill>
                  <a:schemeClr val="tx2"/>
                </a:solidFill>
              </a:rPr>
              <a:t>! Persönliche Mutproben </a:t>
            </a:r>
            <a:r>
              <a:rPr lang="de-DE" sz="2000" dirty="0" smtClean="0">
                <a:solidFill>
                  <a:schemeClr val="tx2"/>
                </a:solidFill>
              </a:rPr>
              <a:t>suchen &amp; finden: Trau Dich einfach! </a:t>
            </a:r>
            <a:r>
              <a:rPr lang="de-DE" sz="2000" dirty="0">
                <a:solidFill>
                  <a:schemeClr val="tx2"/>
                </a:solidFill>
                <a:sym typeface="Wingdings" panose="05000000000000000000" pitchFamily="2" charset="2"/>
              </a:rPr>
              <a:t></a:t>
            </a:r>
            <a:r>
              <a:rPr lang="de-DE" sz="2000" dirty="0" smtClean="0">
                <a:solidFill>
                  <a:schemeClr val="tx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0621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4630" y="137139"/>
            <a:ext cx="8686800" cy="784327"/>
          </a:xfrm>
        </p:spPr>
        <p:txBody>
          <a:bodyPr>
            <a:normAutofit/>
          </a:bodyPr>
          <a:lstStyle/>
          <a:p>
            <a:r>
              <a:rPr lang="de-DE" sz="2400" b="1" dirty="0" smtClean="0">
                <a:solidFill>
                  <a:schemeClr val="tx2"/>
                </a:solidFill>
              </a:rPr>
              <a:t>Online moderieren: Was ich jetzt anders mache (n möchte)</a:t>
            </a:r>
            <a:endParaRPr lang="de-DE" sz="1400" dirty="0">
              <a:solidFill>
                <a:schemeClr val="tx2"/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81B1-33B1-4685-B5DE-4202CAAB6E60}" type="slidenum">
              <a:rPr lang="de-DE" smtClean="0"/>
              <a:t>5</a:t>
            </a:fld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683568" y="999594"/>
            <a:ext cx="7776864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de-DE" sz="2000" b="1" dirty="0">
                <a:solidFill>
                  <a:schemeClr val="tx2"/>
                </a:solidFill>
              </a:rPr>
              <a:t>Endpunkt-Kommunikation</a:t>
            </a:r>
            <a:r>
              <a:rPr lang="de-DE" sz="2000" dirty="0">
                <a:solidFill>
                  <a:schemeClr val="tx2"/>
                </a:solidFill>
              </a:rPr>
              <a:t/>
            </a:r>
            <a:br>
              <a:rPr lang="de-DE" sz="2000" dirty="0">
                <a:solidFill>
                  <a:schemeClr val="tx2"/>
                </a:solidFill>
              </a:rPr>
            </a:br>
            <a:r>
              <a:rPr lang="de-DE" sz="2000" dirty="0">
                <a:solidFill>
                  <a:schemeClr val="tx2"/>
                </a:solidFill>
              </a:rPr>
              <a:t>(„Soweit von mir, wer hat noch Beispiele</a:t>
            </a:r>
            <a:r>
              <a:rPr lang="de-DE" sz="2000" dirty="0" smtClean="0">
                <a:solidFill>
                  <a:schemeClr val="tx2"/>
                </a:solidFill>
              </a:rPr>
              <a:t>?“, „Ich gebe weiter an…“)</a:t>
            </a:r>
            <a:endParaRPr lang="de-DE" sz="2000" dirty="0">
              <a:solidFill>
                <a:schemeClr val="tx2"/>
              </a:solidFill>
            </a:endParaRPr>
          </a:p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de-DE" sz="2000" b="1" dirty="0" smtClean="0">
                <a:solidFill>
                  <a:schemeClr val="tx2"/>
                </a:solidFill>
              </a:rPr>
              <a:t>Methoden-Wechsel </a:t>
            </a:r>
            <a:r>
              <a:rPr lang="de-DE" sz="2000" dirty="0" smtClean="0">
                <a:solidFill>
                  <a:schemeClr val="tx2"/>
                </a:solidFill>
              </a:rPr>
              <a:t>(all 20 Min.?)</a:t>
            </a:r>
            <a:endParaRPr lang="de-DE" sz="2000" dirty="0">
              <a:solidFill>
                <a:schemeClr val="tx2"/>
              </a:solidFill>
            </a:endParaRPr>
          </a:p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de-DE" sz="2000" b="1" dirty="0">
                <a:solidFill>
                  <a:schemeClr val="tx2"/>
                </a:solidFill>
              </a:rPr>
              <a:t>PAUSEN</a:t>
            </a:r>
            <a:r>
              <a:rPr lang="de-DE" sz="2000" dirty="0">
                <a:solidFill>
                  <a:schemeClr val="tx2"/>
                </a:solidFill>
              </a:rPr>
              <a:t>: Öfter aber kürzer</a:t>
            </a:r>
          </a:p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de-DE" sz="2000" b="1" dirty="0">
                <a:solidFill>
                  <a:schemeClr val="tx2"/>
                </a:solidFill>
              </a:rPr>
              <a:t>Take-</a:t>
            </a:r>
            <a:r>
              <a:rPr lang="de-DE" sz="2000" b="1" dirty="0" err="1">
                <a:solidFill>
                  <a:schemeClr val="tx2"/>
                </a:solidFill>
              </a:rPr>
              <a:t>Aways</a:t>
            </a:r>
            <a:r>
              <a:rPr lang="de-DE" sz="2000" dirty="0">
                <a:solidFill>
                  <a:schemeClr val="tx2"/>
                </a:solidFill>
              </a:rPr>
              <a:t> (</a:t>
            </a:r>
            <a:r>
              <a:rPr lang="de-DE" sz="2000" dirty="0" err="1">
                <a:solidFill>
                  <a:schemeClr val="tx2"/>
                </a:solidFill>
              </a:rPr>
              <a:t>WrapUps</a:t>
            </a:r>
            <a:r>
              <a:rPr lang="de-DE" sz="2000" dirty="0">
                <a:solidFill>
                  <a:schemeClr val="tx2"/>
                </a:solidFill>
              </a:rPr>
              <a:t> zwischendurch</a:t>
            </a:r>
            <a:r>
              <a:rPr lang="de-DE" sz="2000" dirty="0" smtClean="0">
                <a:solidFill>
                  <a:schemeClr val="tx2"/>
                </a:solidFill>
              </a:rPr>
              <a:t>) anbieten</a:t>
            </a:r>
            <a:endParaRPr lang="de-DE" sz="2000" dirty="0">
              <a:solidFill>
                <a:schemeClr val="tx2"/>
              </a:solidFill>
            </a:endParaRPr>
          </a:p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de-DE" sz="2000" b="1" dirty="0" smtClean="0">
                <a:solidFill>
                  <a:schemeClr val="tx2"/>
                </a:solidFill>
              </a:rPr>
              <a:t>Humane </a:t>
            </a:r>
            <a:r>
              <a:rPr lang="de-DE" sz="2000" b="1" dirty="0" err="1" smtClean="0">
                <a:solidFill>
                  <a:schemeClr val="tx2"/>
                </a:solidFill>
              </a:rPr>
              <a:t>Humanoide</a:t>
            </a:r>
            <a:r>
              <a:rPr lang="de-DE" sz="2000" dirty="0" smtClean="0">
                <a:solidFill>
                  <a:schemeClr val="tx2"/>
                </a:solidFill>
              </a:rPr>
              <a:t>: </a:t>
            </a:r>
            <a:r>
              <a:rPr lang="de-DE" sz="2000" dirty="0">
                <a:solidFill>
                  <a:schemeClr val="tx2"/>
                </a:solidFill>
              </a:rPr>
              <a:t/>
            </a:r>
            <a:br>
              <a:rPr lang="de-DE" sz="2000" dirty="0">
                <a:solidFill>
                  <a:schemeClr val="tx2"/>
                </a:solidFill>
              </a:rPr>
            </a:br>
            <a:r>
              <a:rPr lang="de-DE" sz="2000" dirty="0" smtClean="0">
                <a:solidFill>
                  <a:schemeClr val="tx2"/>
                </a:solidFill>
              </a:rPr>
              <a:t>Die Formate brauchen menschliche Wärme.</a:t>
            </a:r>
            <a:endParaRPr lang="de-DE" sz="2000" dirty="0">
              <a:solidFill>
                <a:schemeClr val="tx2"/>
              </a:solidFill>
            </a:endParaRPr>
          </a:p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de-DE" sz="2000" b="1" dirty="0" smtClean="0">
                <a:solidFill>
                  <a:schemeClr val="tx2"/>
                </a:solidFill>
              </a:rPr>
              <a:t>Interaktion anregen/ einfordern:</a:t>
            </a:r>
            <a:r>
              <a:rPr lang="de-DE" sz="2000" dirty="0" smtClean="0">
                <a:solidFill>
                  <a:schemeClr val="tx2"/>
                </a:solidFill>
              </a:rPr>
              <a:t/>
            </a:r>
            <a:br>
              <a:rPr lang="de-DE" sz="2000" dirty="0" smtClean="0">
                <a:solidFill>
                  <a:schemeClr val="tx2"/>
                </a:solidFill>
              </a:rPr>
            </a:br>
            <a:r>
              <a:rPr lang="de-DE" sz="2000" dirty="0" smtClean="0">
                <a:solidFill>
                  <a:schemeClr val="tx2"/>
                </a:solidFill>
              </a:rPr>
              <a:t>Sprache</a:t>
            </a:r>
            <a:r>
              <a:rPr lang="de-DE" sz="2000" dirty="0">
                <a:solidFill>
                  <a:schemeClr val="tx2"/>
                </a:solidFill>
              </a:rPr>
              <a:t>/ </a:t>
            </a:r>
            <a:r>
              <a:rPr lang="de-DE" sz="2000" dirty="0" smtClean="0">
                <a:solidFill>
                  <a:schemeClr val="tx2"/>
                </a:solidFill>
              </a:rPr>
              <a:t>Fragetechniken/ Spiele/ Assoziationsketten</a:t>
            </a:r>
          </a:p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de-DE" sz="2000" b="1" dirty="0" err="1" smtClean="0">
                <a:solidFill>
                  <a:schemeClr val="tx2"/>
                </a:solidFill>
              </a:rPr>
              <a:t>Energyzer</a:t>
            </a:r>
            <a:r>
              <a:rPr lang="de-DE" sz="2000" dirty="0" smtClean="0">
                <a:solidFill>
                  <a:schemeClr val="tx2"/>
                </a:solidFill>
              </a:rPr>
              <a:t>/ Überraschungen/ Überfälle gegen die Fernsehhaltung</a:t>
            </a:r>
          </a:p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de-DE" sz="2000" b="1" dirty="0" smtClean="0">
                <a:solidFill>
                  <a:schemeClr val="tx2"/>
                </a:solidFill>
              </a:rPr>
              <a:t>! Persönliche Mutproben </a:t>
            </a:r>
            <a:r>
              <a:rPr lang="de-DE" sz="2000" dirty="0" smtClean="0">
                <a:solidFill>
                  <a:schemeClr val="tx2"/>
                </a:solidFill>
              </a:rPr>
              <a:t>suchen &amp; finden: Trau Dich einfach! </a:t>
            </a:r>
            <a:r>
              <a:rPr lang="de-DE" sz="2000" dirty="0">
                <a:solidFill>
                  <a:schemeClr val="tx2"/>
                </a:solidFill>
                <a:sym typeface="Wingdings" panose="05000000000000000000" pitchFamily="2" charset="2"/>
              </a:rPr>
              <a:t></a:t>
            </a:r>
            <a:r>
              <a:rPr lang="de-DE" sz="2000" dirty="0" smtClean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8" name="Explosion 2 7"/>
          <p:cNvSpPr/>
          <p:nvPr/>
        </p:nvSpPr>
        <p:spPr>
          <a:xfrm>
            <a:off x="6407696" y="2348880"/>
            <a:ext cx="2736304" cy="2202856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Kommt drauf an: wie viele TN, wie lang und wozu?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92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358</Words>
  <Application>Microsoft Office PowerPoint</Application>
  <PresentationFormat>Bildschirmpräsentation (4:3)</PresentationFormat>
  <Paragraphs>81</Paragraphs>
  <Slides>5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Larissa</vt:lpstr>
      <vt:lpstr>Was ich beim Online-Moderieren:  anders mache…</vt:lpstr>
      <vt:lpstr>Online Moderieren:  Eigentlich hebt man digitale Tools nur unter </vt:lpstr>
      <vt:lpstr>8 Dinge, die ich online anders mache (n möchte)</vt:lpstr>
      <vt:lpstr>Online moderieren: Was ich jetzt anders mache (n möchte)</vt:lpstr>
      <vt:lpstr>Online moderieren: Was ich jetzt anders mache (n möchte)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Klausurtagung Musikschule 18.08.2018</dc:title>
  <dc:creator>Andrea Ries</dc:creator>
  <cp:lastModifiedBy>Schwarz, Christine (18.13)</cp:lastModifiedBy>
  <cp:revision>153</cp:revision>
  <dcterms:created xsi:type="dcterms:W3CDTF">2018-08-19T10:04:26Z</dcterms:created>
  <dcterms:modified xsi:type="dcterms:W3CDTF">2021-04-29T15:24:02Z</dcterms:modified>
</cp:coreProperties>
</file>